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9" r:id="rId3"/>
    <p:sldId id="270" r:id="rId4"/>
    <p:sldId id="278" r:id="rId5"/>
    <p:sldId id="279" r:id="rId6"/>
    <p:sldId id="280" r:id="rId7"/>
    <p:sldId id="281" r:id="rId8"/>
    <p:sldId id="282" r:id="rId9"/>
    <p:sldId id="257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2" r:id="rId19"/>
    <p:sldId id="293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B3D9FF"/>
    <a:srgbClr val="FFFFAB"/>
    <a:srgbClr val="02AE91"/>
    <a:srgbClr val="5FC1B1"/>
    <a:srgbClr val="003399"/>
    <a:srgbClr val="EBE1CF"/>
    <a:srgbClr val="2C5254"/>
    <a:srgbClr val="99CCFF"/>
    <a:srgbClr val="005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3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3622F-AEF9-4DC9-858D-1F245179C946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42540-ADCA-4B35-AC7F-5206E65023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05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900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700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196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625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236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340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6238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8282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7205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2404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183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991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285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824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08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108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54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36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2540-ADCA-4B35-AC7F-5206E650231A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900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40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83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512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4599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497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877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80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945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26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4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3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83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98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48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21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4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17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B3D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5B8D036-51BA-438D-AB7C-255ECA8DB638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DC5D103-180E-417E-BF57-08088FBA6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894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ddi-priozersk.47social.ru/" TargetMode="External"/><Relationship Id="rId4" Type="http://schemas.openxmlformats.org/officeDocument/2006/relationships/hyperlink" Target="mailto:priozerskddi@yandex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35" y="451691"/>
            <a:ext cx="11986352" cy="50457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Ленинградское областное государственное стационарное  </a:t>
            </a:r>
            <a:br>
              <a:rPr lang="ru-RU" sz="1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бюджетное учреждение социального обслуживания </a:t>
            </a:r>
            <a:br>
              <a:rPr lang="ru-RU" sz="1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«ПРИОЗЕРСКИЙ ДЕТСКИЙ ДОМ-ИНТЕРНАТ ДЛЯ УМСТВЕННО ОТСТАЛЫХ ДЕТЕЙ» </a:t>
            </a:r>
            <a:br>
              <a:rPr lang="ru-RU" sz="1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(ЛОГБУ «ПРИОЗЕРСКИЙ ДДИ)</a:t>
            </a:r>
            <a:br>
              <a:rPr lang="ru-RU" sz="1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/>
            </a:r>
            <a:b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АДАПТИРОВАННОЙ ОБЩЕОБРАЗОВАТЕЛЬНОЙ ПРОГРАММЫ ДОШКОЛЬНОГО ОБРАЗОВАНИЯ</a:t>
            </a:r>
            <a:b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 умственной отсталостью в возрасте от 4 до 8 лет </a:t>
            </a:r>
            <a:b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г. Приозерск</a:t>
            </a: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198454"/>
            <a:ext cx="1280728" cy="993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186422"/>
            <a:ext cx="1280728" cy="993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Aleksey\Desktop\дети 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679575"/>
            <a:ext cx="4608095" cy="30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29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8135" y="198454"/>
            <a:ext cx="11986352" cy="6502597"/>
          </a:xfrm>
          <a:prstGeom prst="rect">
            <a:avLst/>
          </a:prstGeom>
        </p:spPr>
        <p:txBody>
          <a:bodyPr/>
          <a:lstStyle/>
          <a:p>
            <a:pPr lvl="0" rtl="0"/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     </a:t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947737" y="288758"/>
            <a:ext cx="4969042" cy="2827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Адаптированная образовательная программа дошкольного образования </a:t>
            </a:r>
            <a:r>
              <a:rPr lang="ru-RU" dirty="0"/>
              <a:t>для детей с умственной отсталостью в возрасте от 4 до 8 лет </a:t>
            </a:r>
            <a:r>
              <a:rPr lang="ru-RU" b="1" u="sng" dirty="0"/>
              <a:t>включает в себя три раздела: </a:t>
            </a:r>
            <a:r>
              <a:rPr lang="ru-RU" u="sng" dirty="0"/>
              <a:t/>
            </a:r>
            <a:br>
              <a:rPr lang="ru-RU" u="sng" dirty="0"/>
            </a:br>
            <a:endParaRPr lang="ru-RU" u="sng" dirty="0"/>
          </a:p>
        </p:txBody>
      </p:sp>
      <p:sp>
        <p:nvSpPr>
          <p:cNvPr id="7" name="Овал 6"/>
          <p:cNvSpPr/>
          <p:nvPr/>
        </p:nvSpPr>
        <p:spPr>
          <a:xfrm>
            <a:off x="866273" y="2799346"/>
            <a:ext cx="1961148" cy="1335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Целевой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501339" y="4134851"/>
            <a:ext cx="3407546" cy="1335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Содержательный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271211" y="5109410"/>
            <a:ext cx="3497276" cy="1335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Организационный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 rot="2991177">
            <a:off x="2833066" y="231014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568165">
            <a:off x="4110571" y="2856469"/>
            <a:ext cx="484632" cy="13676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21247354">
            <a:off x="5536295" y="2969425"/>
            <a:ext cx="484632" cy="20568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4075" y="0"/>
            <a:ext cx="1280728" cy="993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50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35" y="198454"/>
            <a:ext cx="11986352" cy="6502597"/>
          </a:xfrm>
        </p:spPr>
        <p:txBody>
          <a:bodyPr anchor="t">
            <a:normAutofit fontScale="90000"/>
          </a:bodyPr>
          <a:lstStyle/>
          <a:p>
            <a:r>
              <a:rPr lang="ru-RU" sz="1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</a:t>
            </a: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</a:t>
            </a: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записка: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общая характеристика АОП,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цели реализации АОП,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принципы и подходы к формированию АОП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описание основных образовательных потребностей детей дошкольного возраста с умеренной, тяжелой, глубокой умственной отсталостью с ТМНР,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психолого-педагогическая характеристика детей дошкольного возраста с умеренной, тяжелой, глубокой умственной отсталостью с ТМНР,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этапы обучения,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специальная индивидуальная программа развития (СИПР).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АОП.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качества образовательной деятельности по АОП.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/>
              <a:t>     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0"/>
            <a:ext cx="1280728" cy="993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155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35" y="198454"/>
            <a:ext cx="11986352" cy="6502597"/>
          </a:xfrm>
        </p:spPr>
        <p:txBody>
          <a:bodyPr anchor="t">
            <a:normAutofit fontScale="90000"/>
          </a:bodyPr>
          <a:lstStyle/>
          <a:p>
            <a:r>
              <a:rPr lang="ru-RU" sz="1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  РАЗДЕЛ   </a:t>
            </a:r>
            <a:r>
              <a:rPr lang="ru-RU" sz="180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  общее   содержание   Программы, в который входит:</a:t>
            </a:r>
            <a:r>
              <a:rPr lang="ru-RU" sz="1800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образовательной деятельности в соответствии с направлениями развития ребенка, представленными в образовательных областях: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«Социально-коммуникативное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развитие»,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«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развитие»,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«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развитие»,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«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развитие»,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«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развитие».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содержание образовательной деятельности с детьми с умеренной, тяжелой, глубокой умственной отсталостью с ТМНР.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содержание коррекционной работы с детьми с умеренной, тяжелой, глубокой умственной отсталостью с ТМНР.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Технологии, методы и приемы обучения детей с умеренной, тяжелой, глубокой умственной отсталостью с ТМНР.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учебно-воспитательного и коррекционно-развивающего процесса в дошкольной группе для детей с умеренной, тяжелой, глубокой умственной отсталостью с ТМНР.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сотрудничества с семьей дошкольника с умеренной, тяжелой, глубокой умственной отсталостью с ТМНР.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формируемая участниками образовательных отношений (парциальные программы):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Программа «Обучение игре»,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Программа «Предметно-практическая деятельность»,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Программа «Формирование навыков самообслуживания».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800" dirty="0" smtClean="0"/>
              <a:t>     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0"/>
            <a:ext cx="1280728" cy="993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440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35" y="198454"/>
            <a:ext cx="11986352" cy="6502597"/>
          </a:xfrm>
        </p:spPr>
        <p:txBody>
          <a:bodyPr anchor="t">
            <a:normAutofit fontScale="90000"/>
          </a:bodyPr>
          <a:lstStyle/>
          <a:p>
            <a:r>
              <a:rPr lang="ru-RU" sz="1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содержит описание материально – технического обеспечения Программы, обеспечения методическими материалами и средствами обучения и воспитания, включает распорядок и режим дня, а также особенности организации развивающей предметно – пространственной среды и др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b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условия, обеспечивающие развитие ребенка.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литературой и средствами обучения и воспитания.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развивающей предметно-практической среды.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Программы.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Распорядок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режим дня.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праздничные мероприятия.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литературных источников.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/>
              <a:t>     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0"/>
            <a:ext cx="1280728" cy="993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0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35" y="198454"/>
            <a:ext cx="11986352" cy="6502597"/>
          </a:xfrm>
        </p:spPr>
        <p:txBody>
          <a:bodyPr anchor="t">
            <a:normAutofit fontScale="90000"/>
          </a:bodyPr>
          <a:lstStyle/>
          <a:p>
            <a:r>
              <a:rPr lang="ru-RU" sz="1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СОТРУДНИЧЕСТВА С СЕМЬЕЙ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ДОШКОЛЬНИКА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УМЕРЕННОЙ, ТЯЖЕЛОЙ, ГЛУБОКОЙ УМСТВЕННОЙ ОТСТАЛОСТЬЮ С ТМНР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вовлечения родителей воспитанников в единое образовательное пространство в ЛОГБУ «Приозерский ДДИ» разработана система сотрудничества с семьей, предполагающая проведение учреждением специальной работы по повышению психолого-педагогической компетентности родителей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работы решаются следующие задачи</a:t>
            </a:r>
            <a:r>
              <a:rPr lang="ru-RU" sz="21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поддержка семьи;</a:t>
            </a:r>
            <a:b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осведомленности родителей (лиц, их заменяющих) об особенностях развития и специфических образовательных потребностях ребенка;</a:t>
            </a:r>
            <a:b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регулярного обмена информацией о ребенке, о ходе и результатах развивающего процесса;</a:t>
            </a:r>
            <a:b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родителей (лиц, их заменяющих) в досуговых мероприятиях.</a:t>
            </a:r>
            <a:b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/>
              <a:t>     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0"/>
            <a:ext cx="1280728" cy="993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430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35" y="198454"/>
            <a:ext cx="910486" cy="6502597"/>
          </a:xfrm>
        </p:spPr>
        <p:txBody>
          <a:bodyPr vert="vert270" anchor="t">
            <a:normAutofit fontScale="90000"/>
          </a:bodyPr>
          <a:lstStyle/>
          <a:p>
            <a:r>
              <a:rPr lang="ru-RU" sz="1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АОП ДО предполагает </a:t>
            </a:r>
            <a: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формы сотрудничества с семьей </a:t>
            </a: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направлениях взаимодействия: </a:t>
            </a:r>
            <a:b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276917"/>
              </p:ext>
            </p:extLst>
          </p:nvPr>
        </p:nvGraphicFramePr>
        <p:xfrm>
          <a:off x="1094873" y="125007"/>
          <a:ext cx="10876547" cy="6732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9263"/>
                <a:gridCol w="3537284"/>
              </a:tblGrid>
              <a:tr h="565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взаимодействия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76" marR="13876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взаимодействия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4" marR="243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02369">
                <a:tc>
                  <a:txBody>
                    <a:bodyPr/>
                    <a:lstStyle/>
                    <a:p>
                      <a:pPr marL="196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Социологические обследования по определению социальной ситуации семьи.</a:t>
                      </a:r>
                    </a:p>
                    <a:p>
                      <a:pPr marL="196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Наблюдения за процессом общения членов семьи с ребенком, анкетирование.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76" marR="13876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семьи, семейных ценностей, уровня психолого-педагогической компетентности и ее запросов.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4" marR="2434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762624">
                <a:tc>
                  <a:txBody>
                    <a:bodyPr/>
                    <a:lstStyle/>
                    <a:p>
                      <a:pPr marL="196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Занятия по Программе родительского клуба «Школа родителя особого ребенка», деятельность которого направлена на повышение психолого-педагогической компетентности родителей в вопросах воспитания, развития и социальной адаптации детей с психофизическими нарушениями посредством психолого-педагогического просвещения (мероприятия проводятся согласно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96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Информационно-просветительские буклеты по заявленным родителями проблемам.</a:t>
                      </a:r>
                    </a:p>
                    <a:p>
                      <a:pPr marL="196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Информационные стенды (объявления, памятки, официальная информация).</a:t>
                      </a:r>
                    </a:p>
                    <a:p>
                      <a:pPr marL="196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Индивидуальное и семейное консультирование родителей специалистами детского дома-интерната (очное и дистанционное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76" marR="13876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Информационно-просвещенческое обеспечение взаимодействия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4" marR="2434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360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Проведение «Дней открытых дверей» (1-2 раза в год).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Возможность участия родителей на открытых занятиях.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Информационный сайт ЛОГБУ «Приозерский ДДИ», на котором систематически обновляется информация для родителей. Родители и законные представители могут ознакомиться с документами по организационным и образовательным вопросам, с последними событиями и мероприятиями детского дома, посмотреть фотографии. </a:t>
                      </a:r>
                    </a:p>
                  </a:txBody>
                  <a:tcPr marL="13876" marR="13876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Практико-ориентированное методическое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4" marR="2434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9722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Создание и ведение Портфолио достижений каждого ребенка;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Личные беседы с родителями  о целях, задачах, прогнозируемых результатах, образовательных достижениях каждого ребенка, его личностном росте, о планах развития. </a:t>
                      </a:r>
                    </a:p>
                    <a:p>
                      <a:pPr marL="196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Выставки творческих работ воспитанников в группах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76" marR="13876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Индивидуально-ориентированное взаимодействие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4" marR="2434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1698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Возможность посещения родителями различных праздничных и досуговых мероприятий с участием детей (План мероприятий, проводимых совместно и с привлечением родителей / законных представителей, потенциальных усыновителей и приемных родителей на учебный год) и возможность участия родителей в их организации и проведении.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Возможность активного участия родителей в выездных мероприятиях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76" marR="13876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Культурно-досуговое взаимодействие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4" marR="2434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30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35" y="198454"/>
            <a:ext cx="11986352" cy="6502597"/>
          </a:xfrm>
        </p:spPr>
        <p:txBody>
          <a:bodyPr anchor="t">
            <a:normAutofit fontScale="90000"/>
          </a:bodyPr>
          <a:lstStyle/>
          <a:p>
            <a:r>
              <a:rPr lang="ru-RU" sz="1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системного взаимодействия с семьями воспитанников работают все специалисты детского дома-интерната.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систематически оказывают родителям помощь в выявлении у детей положительных и отрицательных качеств личности, информируют родителей об изменениях психофизического состояния детей, их достижениях, способствуют самообразованию родителей, развивают у них стремление к самосовершенствованию, помогают в создании благоприятных и комфортных условий для развития «особенного» ребенка в семье, постоянно работают над единством педагогических требований в семье и детском доме.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1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b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0"/>
            <a:ext cx="1280728" cy="993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254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6858000"/>
          </a:xfrm>
          <a:solidFill>
            <a:srgbClr val="92D050"/>
          </a:solidFill>
        </p:spPr>
        <p:txBody>
          <a:bodyPr anchor="t">
            <a:normAutofit/>
          </a:bodyPr>
          <a:lstStyle/>
          <a:p>
            <a:r>
              <a:rPr lang="ru-RU" sz="1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сотрудничества с семьей</a:t>
            </a:r>
            <a:r>
              <a:rPr lang="ru-RU" sz="31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в системное </a:t>
            </a:r>
            <a: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образовательном </a:t>
            </a:r>
            <a: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коррекционно-развивающем </a:t>
            </a:r>
            <a: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процессах </a:t>
            </a:r>
            <a:r>
              <a:rPr 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 потому, </a:t>
            </a:r>
            <a: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необходимо, </a:t>
            </a:r>
            <a: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</a:t>
            </a:r>
            <a:r>
              <a:rPr 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всего, </a:t>
            </a:r>
            <a: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динамичного развития </a:t>
            </a:r>
            <a: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самих </a:t>
            </a:r>
            <a:r>
              <a:rPr 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имеющих ТМНР. </a:t>
            </a:r>
            <a:br>
              <a:rPr 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b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art-apple.ru/albums/userpics/10001/73/vector-family-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642" y="1869268"/>
            <a:ext cx="4590845" cy="483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3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6858000"/>
          </a:xfrm>
          <a:solidFill>
            <a:srgbClr val="92D050"/>
          </a:solidFill>
        </p:spPr>
        <p:txBody>
          <a:bodyPr anchor="t">
            <a:normAutofit fontScale="90000"/>
          </a:bodyPr>
          <a:lstStyle/>
          <a:p>
            <a:pPr lvl="0" algn="r"/>
            <a:r>
              <a:rPr lang="ru-RU" sz="1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сотрудничества с семьей</a:t>
            </a:r>
            <a:r>
              <a:rPr lang="ru-RU" sz="31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работы по программе сотрудничества с семьей у родителей (законных представителей) воспитанников ЛОГБУ «Приозерский ДДИ» ожидаются следующие личностные </a:t>
            </a:r>
            <a:r>
              <a:rPr lang="ru-RU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6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собственного ребенка как самостоятельной личности, его особенностей развития и восприятия окружающего мира, желание и умение видеть маленькие, но важные для ребенка, достижения;</a:t>
            </a:r>
            <a:br>
              <a:rPr lang="ru-RU" sz="26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Повышение осведомленности родителей (законных представителей) об особенностях развития и специфических образовательных потребностях ребенка с умственной отсталостью, с ТМНР;</a:t>
            </a:r>
            <a:b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* </a:t>
            </a:r>
            <a:r>
              <a:rPr lang="ru-RU" sz="28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овышение осведомленности родителей (законных                   представителей) о структуре и наполняемости </a:t>
            </a:r>
            <a:b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процесса, </a:t>
            </a:r>
            <a:b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  понимании его значимости для их ребенка;</a:t>
            </a:r>
            <a:b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cap="none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cap="none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b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i0.wp.com/xn--90af7c.xn--90aiamjrzbaml1a.xn--p1ai/wp-content/uploads/2018/09/chitaem-semjei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2" y="4540064"/>
            <a:ext cx="3140242" cy="223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12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6858000"/>
          </a:xfrm>
          <a:solidFill>
            <a:srgbClr val="92D050"/>
          </a:solidFill>
        </p:spPr>
        <p:txBody>
          <a:bodyPr anchor="t">
            <a:normAutofit fontScale="90000"/>
          </a:bodyPr>
          <a:lstStyle/>
          <a:p>
            <a:r>
              <a:rPr lang="ru-RU" sz="1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сотрудничества с семьей</a:t>
            </a:r>
            <a:r>
              <a:rPr lang="ru-RU" sz="31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работы по программе сотрудничества с семьей у родителей (законных представителей) воспитанников ЛОГБУ «Приозерский ДДИ» ожидаются следующие личностные </a:t>
            </a:r>
            <a:r>
              <a:rPr lang="ru-RU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7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7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онимание важности и принятие необходимости обеспечения единых требований к ребенку в семье (месте постоянного проживания) и в образовательной организации;</a:t>
            </a:r>
            <a:br>
              <a:rPr lang="ru-RU" sz="27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Повышение активности родителей (законных представителей) в вопросах сотрудничества со специалистами детского дома:</a:t>
            </a:r>
            <a:b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активный обмен информацией о различных аспектах жизни ребенка (с воспитателем, специалистами);</a:t>
            </a:r>
            <a:b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активное участие в разработке, планировании и проведении мероприятий по досуговой деятельности;</a:t>
            </a:r>
            <a:b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Расширение круга общения среди родителей воспитанников учреждения.</a:t>
            </a:r>
            <a:r>
              <a:rPr lang="ru-RU" sz="28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cap="none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cap="none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b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86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35" y="451691"/>
            <a:ext cx="11986352" cy="504572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198454"/>
            <a:ext cx="1280728" cy="993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186422"/>
            <a:ext cx="1280728" cy="99344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80473" y="451691"/>
            <a:ext cx="1081638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Название: 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Ленинградское областное государственное стационарное бюджетное учреждение социального обслуживания «Приозерский детский дом-интернат для умственно отсталых детей» (ЛОГБУ «Приозерский ДДИ»).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Учредитель: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Комитет по социальной защите населения Ленинградской области.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Форма собственности: 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Собственность субъектов РФ.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Год основания: 1965 год.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Юридический, фактический адрес: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188760, Ленинградская область, г. Приозерск, </a:t>
            </a:r>
            <a:r>
              <a:rPr lang="ru-RU" sz="2000" i="1" dirty="0" err="1">
                <a:solidFill>
                  <a:schemeClr val="accent4">
                    <a:lumMod val="50000"/>
                  </a:schemeClr>
                </a:solidFill>
              </a:rPr>
              <a:t>Леншоссе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, д. 63.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000" b="1" i="1" dirty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en-US" sz="2000" b="1" i="1" dirty="0">
                <a:solidFill>
                  <a:schemeClr val="accent4">
                    <a:lumMod val="50000"/>
                  </a:schemeClr>
                </a:solidFill>
              </a:rPr>
              <a:t>mail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:   </a:t>
            </a:r>
            <a:r>
              <a:rPr lang="en-US" sz="2000" b="1" i="1" dirty="0" err="1">
                <a:solidFill>
                  <a:schemeClr val="accent4">
                    <a:lumMod val="50000"/>
                  </a:schemeClr>
                </a:solidFill>
                <a:hlinkClick r:id="rId4"/>
              </a:rPr>
              <a:t>priozerskddi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hlinkClick r:id="rId4"/>
              </a:rPr>
              <a:t>@</a:t>
            </a:r>
            <a:r>
              <a:rPr lang="en-US" sz="2000" b="1" i="1" dirty="0" err="1">
                <a:solidFill>
                  <a:schemeClr val="accent4">
                    <a:lumMod val="50000"/>
                  </a:schemeClr>
                </a:solidFill>
                <a:hlinkClick r:id="rId4"/>
              </a:rPr>
              <a:t>yandex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hlinkClick r:id="rId4"/>
              </a:rPr>
              <a:t>.</a:t>
            </a:r>
            <a:r>
              <a:rPr lang="en-US" sz="2000" b="1" i="1" dirty="0" err="1">
                <a:solidFill>
                  <a:schemeClr val="accent4">
                    <a:lumMod val="50000"/>
                  </a:schemeClr>
                </a:solidFill>
                <a:hlinkClick r:id="rId4"/>
              </a:rPr>
              <a:t>ru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Официальный сайт в сети Интернет:  </a:t>
            </a:r>
            <a:r>
              <a:rPr lang="en-US" sz="2000" b="1" i="1" dirty="0">
                <a:solidFill>
                  <a:schemeClr val="accent4">
                    <a:lumMod val="50000"/>
                  </a:schemeClr>
                </a:solidFill>
                <a:hlinkClick r:id="rId5"/>
              </a:rPr>
              <a:t>www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hlinkClick r:id="rId5"/>
              </a:rPr>
              <a:t>.</a:t>
            </a:r>
            <a:r>
              <a:rPr lang="en-US" sz="2000" b="1" i="1" dirty="0" err="1">
                <a:solidFill>
                  <a:schemeClr val="accent4">
                    <a:lumMod val="50000"/>
                  </a:schemeClr>
                </a:solidFill>
                <a:hlinkClick r:id="rId5"/>
              </a:rPr>
              <a:t>ddi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hlinkClick r:id="rId5"/>
              </a:rPr>
              <a:t>-</a:t>
            </a:r>
            <a:r>
              <a:rPr lang="en-US" sz="2000" b="1" i="1" dirty="0" err="1">
                <a:solidFill>
                  <a:schemeClr val="accent4">
                    <a:lumMod val="50000"/>
                  </a:schemeClr>
                </a:solidFill>
                <a:hlinkClick r:id="rId5"/>
              </a:rPr>
              <a:t>priozersk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hlinkClick r:id="rId5"/>
              </a:rPr>
              <a:t>.47</a:t>
            </a:r>
            <a:r>
              <a:rPr lang="en-US" sz="2000" b="1" i="1" dirty="0">
                <a:solidFill>
                  <a:schemeClr val="accent4">
                    <a:lumMod val="50000"/>
                  </a:schemeClr>
                </a:solidFill>
                <a:hlinkClick r:id="rId5"/>
              </a:rPr>
              <a:t>social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hlinkClick r:id="rId5"/>
              </a:rPr>
              <a:t>.</a:t>
            </a:r>
            <a:r>
              <a:rPr lang="en-US" sz="2000" b="1" i="1" dirty="0" err="1">
                <a:solidFill>
                  <a:schemeClr val="accent4">
                    <a:lumMod val="50000"/>
                  </a:schemeClr>
                </a:solidFill>
                <a:hlinkClick r:id="rId5"/>
              </a:rPr>
              <a:t>ru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7691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35" y="451691"/>
            <a:ext cx="11986352" cy="504572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198454"/>
            <a:ext cx="1280728" cy="993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186422"/>
            <a:ext cx="1280728" cy="99344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80473" y="451691"/>
            <a:ext cx="1081638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Адаптированная образовательная программа дошкольного образования составлена на основе анализа деятельности учреждения, состоянии здоровья воспитанников, умственных возможностей воспитанников и представляет собой систему взаимосвязанных программ, выбор которых определяется особыми образовательными потребностями детей, рекомендациями ПМПК, ИПРА, каждая из которых является самостоятельным звеном.</a:t>
            </a:r>
          </a:p>
        </p:txBody>
      </p:sp>
    </p:spTree>
    <p:extLst>
      <p:ext uri="{BB962C8B-B14F-4D97-AF65-F5344CB8AC3E}">
        <p14:creationId xmlns:p14="http://schemas.microsoft.com/office/powerpoint/2010/main" val="18967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35" y="451691"/>
            <a:ext cx="11986352" cy="504572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198454"/>
            <a:ext cx="1280728" cy="993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186422"/>
            <a:ext cx="1280728" cy="99344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80473" y="451691"/>
            <a:ext cx="1081638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chemeClr val="bg1"/>
                </a:solidFill>
              </a:rPr>
              <a:t>Нормативно-правовой и документальной основой АОП являются:</a:t>
            </a:r>
          </a:p>
          <a:p>
            <a:pPr lvl="0"/>
            <a:r>
              <a:rPr lang="ru-RU" sz="2100" b="1" dirty="0" smtClean="0">
                <a:solidFill>
                  <a:schemeClr val="bg1"/>
                </a:solidFill>
              </a:rPr>
              <a:t>- Федеральный </a:t>
            </a:r>
            <a:r>
              <a:rPr lang="ru-RU" sz="2100" b="1" dirty="0">
                <a:solidFill>
                  <a:schemeClr val="bg1"/>
                </a:solidFill>
              </a:rPr>
              <a:t>закон от 29 декабря 2012 г. N 273-ФЗ "Об образовании в Российской Федерации", </a:t>
            </a:r>
          </a:p>
          <a:p>
            <a:pPr lvl="0"/>
            <a:r>
              <a:rPr lang="ru-RU" sz="2100" b="1" dirty="0" smtClean="0">
                <a:solidFill>
                  <a:schemeClr val="bg1"/>
                </a:solidFill>
              </a:rPr>
              <a:t>- Конвенция </a:t>
            </a:r>
            <a:r>
              <a:rPr lang="ru-RU" sz="2100" b="1" dirty="0">
                <a:solidFill>
                  <a:schemeClr val="bg1"/>
                </a:solidFill>
              </a:rPr>
              <a:t>о правах ребенка (ратифицированная Верховным Советом СССР от13.07.1990 г.),</a:t>
            </a:r>
          </a:p>
          <a:p>
            <a:pPr lvl="0"/>
            <a:r>
              <a:rPr lang="ru-RU" sz="2100" b="1" dirty="0" smtClean="0">
                <a:solidFill>
                  <a:schemeClr val="bg1"/>
                </a:solidFill>
              </a:rPr>
              <a:t>- Закона </a:t>
            </a:r>
            <a:r>
              <a:rPr lang="ru-RU" sz="2100" b="1" dirty="0">
                <a:solidFill>
                  <a:schemeClr val="bg1"/>
                </a:solidFill>
              </a:rPr>
              <a:t>РФ «Об основных гарантиях прав ребенка в РФ» № 124-ФЗ от 27.07.1998 г.,</a:t>
            </a:r>
          </a:p>
          <a:p>
            <a:pPr lvl="0"/>
            <a:r>
              <a:rPr lang="ru-RU" sz="2100" b="1" dirty="0" smtClean="0">
                <a:solidFill>
                  <a:schemeClr val="bg1"/>
                </a:solidFill>
              </a:rPr>
              <a:t>- Приказ </a:t>
            </a:r>
            <a:r>
              <a:rPr lang="ru-RU" sz="2100" b="1" dirty="0">
                <a:solidFill>
                  <a:schemeClr val="bg1"/>
                </a:solidFill>
              </a:rPr>
              <a:t>Министерства образования и науки РФ от 30.08.2013 г. № 1014 «Об утверждении порядка организации и осуществления образовательной деятельности по основным образовательным программам – образовательным программам дошкольного образования»,</a:t>
            </a:r>
          </a:p>
          <a:p>
            <a:pPr lvl="0"/>
            <a:r>
              <a:rPr lang="ru-RU" sz="2100" b="1" dirty="0" smtClean="0">
                <a:solidFill>
                  <a:schemeClr val="bg1"/>
                </a:solidFill>
              </a:rPr>
              <a:t>- «</a:t>
            </a:r>
            <a:r>
              <a:rPr lang="ru-RU" sz="2100" b="1" dirty="0">
                <a:solidFill>
                  <a:schemeClr val="bg1"/>
                </a:solidFill>
              </a:rPr>
              <a:t>Санитарно-эпидемиологические требования к устройству, содержанию и организации режима работы дошкольных образовательных организаций. СанПиН 2.4.1.3049-13», утвержденные Постановлением Главного государственного санитарного врача РФ № 26 от 15.05.2013 г.,</a:t>
            </a:r>
          </a:p>
          <a:p>
            <a:pPr lvl="0"/>
            <a:r>
              <a:rPr lang="ru-RU" sz="2100" b="1" dirty="0" smtClean="0">
                <a:solidFill>
                  <a:schemeClr val="bg1"/>
                </a:solidFill>
              </a:rPr>
              <a:t>- Устав </a:t>
            </a:r>
            <a:r>
              <a:rPr lang="ru-RU" sz="2100" b="1" dirty="0">
                <a:solidFill>
                  <a:schemeClr val="bg1"/>
                </a:solidFill>
              </a:rPr>
              <a:t>ЛОГБУ «Приозерский ДДИ»,</a:t>
            </a:r>
          </a:p>
          <a:p>
            <a:pPr lvl="0"/>
            <a:r>
              <a:rPr lang="ru-RU" sz="2100" b="1" dirty="0" smtClean="0">
                <a:solidFill>
                  <a:schemeClr val="bg1"/>
                </a:solidFill>
              </a:rPr>
              <a:t>- Федеральный </a:t>
            </a:r>
            <a:r>
              <a:rPr lang="ru-RU" sz="2100" b="1" dirty="0">
                <a:solidFill>
                  <a:schemeClr val="bg1"/>
                </a:solidFill>
              </a:rPr>
              <a:t>государственный образовательный стандарт дошкольного образования (ФГОС ДО).</a:t>
            </a:r>
          </a:p>
          <a:p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4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35" y="451691"/>
            <a:ext cx="11986352" cy="504572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198454"/>
            <a:ext cx="1280728" cy="993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186422"/>
            <a:ext cx="1280728" cy="99344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80473" y="451691"/>
            <a:ext cx="10816389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При разработке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АОП дошкольного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образования для детей с умственной отсталостью в возрасте от 4 до 8 лет учитывались следующие программы и материалы: 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Программа обучения и воспитания умственно отсталых детей дошкольного возраста Министерство социального обеспечения РСФСР. – М., 1983;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Программа обучения и воспитания детей дошкольного возраста с выраженной умственной отсталостью / Под ред. Н.Ф. Дементьевой. – М.: ЦИЭТИН, 1993;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 err="1">
                <a:solidFill>
                  <a:schemeClr val="accent4">
                    <a:lumMod val="50000"/>
                  </a:schemeClr>
                </a:solidFill>
              </a:rPr>
              <a:t>Баряева</a:t>
            </a: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 Л.Б., </a:t>
            </a:r>
            <a:r>
              <a:rPr lang="ru-RU" sz="1700" dirty="0" err="1">
                <a:solidFill>
                  <a:schemeClr val="accent4">
                    <a:lumMod val="50000"/>
                  </a:schemeClr>
                </a:solidFill>
              </a:rPr>
              <a:t>Гаврилушкина</a:t>
            </a: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 О.П., Зарин А.Н., Соколова Н.Д. Программа воспитания и обучения дошкольников с интеллектуальной недостаточностью. – СПб.: </a:t>
            </a:r>
            <a:r>
              <a:rPr lang="ru-RU" sz="1700" dirty="0" err="1">
                <a:solidFill>
                  <a:schemeClr val="accent4">
                    <a:lumMod val="50000"/>
                  </a:schemeClr>
                </a:solidFill>
              </a:rPr>
              <a:t>Каро</a:t>
            </a: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, 2009;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 err="1">
                <a:solidFill>
                  <a:schemeClr val="accent4">
                    <a:lumMod val="50000"/>
                  </a:schemeClr>
                </a:solidFill>
              </a:rPr>
              <a:t>Екжанова</a:t>
            </a: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 Е.А., </a:t>
            </a:r>
            <a:r>
              <a:rPr lang="ru-RU" sz="1700" dirty="0" err="1">
                <a:solidFill>
                  <a:schemeClr val="accent4">
                    <a:lumMod val="50000"/>
                  </a:schemeClr>
                </a:solidFill>
              </a:rPr>
              <a:t>Стребелева</a:t>
            </a: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 Е.А. Программа дошкольных образовательных учреждений компенсирующего вида для детей с нарушением интеллекта. Коррекционно-развивающее обучение и воспитание.- М.: Просвещение, 2010;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Примерная общеобразовательная программа дошкольного образования «От рождения до школы» / Под общей ред. Н.Е. </a:t>
            </a:r>
            <a:r>
              <a:rPr lang="ru-RU" sz="1700" dirty="0" err="1">
                <a:solidFill>
                  <a:schemeClr val="accent4">
                    <a:lumMod val="50000"/>
                  </a:schemeClr>
                </a:solidFill>
              </a:rPr>
              <a:t>Вераксы</a:t>
            </a: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, Т.С. Комаровой, М.А. Васильевой. – М.: МОЗАИКА-СИНТЕЗ, 2014.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 err="1">
                <a:solidFill>
                  <a:schemeClr val="accent4">
                    <a:lumMod val="50000"/>
                  </a:schemeClr>
                </a:solidFill>
              </a:rPr>
              <a:t>Бгажнокова</a:t>
            </a: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 И.М. Воспитание и обучение детей и подростков с тяжелыми и множественными нарушениями развития Программно-методические материалы/ Под ред. И. М. </a:t>
            </a:r>
            <a:r>
              <a:rPr lang="ru-RU" sz="1700" dirty="0" err="1">
                <a:solidFill>
                  <a:schemeClr val="accent4">
                    <a:lumMod val="50000"/>
                  </a:schemeClr>
                </a:solidFill>
              </a:rPr>
              <a:t>Бгажноковой</a:t>
            </a: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. — М.: </a:t>
            </a:r>
            <a:r>
              <a:rPr lang="ru-RU" sz="1700" dirty="0" err="1">
                <a:solidFill>
                  <a:schemeClr val="accent4">
                    <a:lumMod val="50000"/>
                  </a:schemeClr>
                </a:solidFill>
              </a:rPr>
              <a:t>Владос</a:t>
            </a: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, 2007.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Исаева Т.Н., </a:t>
            </a:r>
            <a:r>
              <a:rPr lang="ru-RU" sz="1700" dirty="0" err="1">
                <a:solidFill>
                  <a:schemeClr val="accent4">
                    <a:lumMod val="50000"/>
                  </a:schemeClr>
                </a:solidFill>
              </a:rPr>
              <a:t>Багаева</a:t>
            </a: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 Г.Н. Программа обучения и воспитания детей дошкольного возраста с выраженной умственной отсталостью. – М.: Просвещение, 1993.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Худенко Е.Д., Приходько О.Г. Программа воспитания и социализации детей со сложной структурой дефекта – М., 2008.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Программа для специальных дошкольных учреждений: воспитание и обучение детей с интеллектуальной недостаточностью. </a:t>
            </a:r>
            <a:r>
              <a:rPr lang="ru-RU" sz="1700" dirty="0" err="1">
                <a:solidFill>
                  <a:schemeClr val="accent4">
                    <a:lumMod val="50000"/>
                  </a:schemeClr>
                </a:solidFill>
              </a:rPr>
              <a:t>Под.ред</a:t>
            </a: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. Л. А. Тимофеевой - Мн.: Народная </a:t>
            </a:r>
            <a:r>
              <a:rPr lang="ru-RU" sz="1700" dirty="0" err="1">
                <a:solidFill>
                  <a:schemeClr val="accent4">
                    <a:lumMod val="50000"/>
                  </a:schemeClr>
                </a:solidFill>
              </a:rPr>
              <a:t>асвета</a:t>
            </a:r>
            <a:r>
              <a:rPr lang="ru-RU" sz="1700" dirty="0">
                <a:solidFill>
                  <a:schemeClr val="accent4">
                    <a:lumMod val="50000"/>
                  </a:schemeClr>
                </a:solidFill>
              </a:rPr>
              <a:t>, 2007.</a:t>
            </a:r>
          </a:p>
          <a:p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35" y="451691"/>
            <a:ext cx="11986352" cy="504572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198454"/>
            <a:ext cx="1280728" cy="993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186422"/>
            <a:ext cx="1280728" cy="99344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80473" y="451691"/>
            <a:ext cx="10816389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АОП определяет своей главной ценностью </a:t>
            </a:r>
            <a:r>
              <a:rPr lang="ru-RU" sz="2400" b="1" dirty="0">
                <a:solidFill>
                  <a:srgbClr val="0070C0"/>
                </a:solidFill>
              </a:rPr>
              <a:t>право каждого ребенка на получение образования в соответствии с его физическими возможностями и умственными способностями</a:t>
            </a:r>
            <a:r>
              <a:rPr lang="ru-RU" sz="2400" dirty="0">
                <a:solidFill>
                  <a:srgbClr val="0070C0"/>
                </a:solidFill>
              </a:rPr>
              <a:t>, поэтому в Программе в обязательном порядке учитываются: </a:t>
            </a:r>
          </a:p>
          <a:p>
            <a:r>
              <a:rPr lang="ru-RU" sz="2400" dirty="0">
                <a:solidFill>
                  <a:srgbClr val="0070C0"/>
                </a:solidFill>
              </a:rPr>
              <a:t>– индивидуальные потребности ребенка, связанные с его жизненной ситуацией и состоянием здоровья; </a:t>
            </a:r>
          </a:p>
          <a:p>
            <a:r>
              <a:rPr lang="ru-RU" sz="2400" dirty="0">
                <a:solidFill>
                  <a:srgbClr val="0070C0"/>
                </a:solidFill>
              </a:rPr>
              <a:t>– возможности освоения ребенком Программы на разных этапах ее реализации.</a:t>
            </a:r>
          </a:p>
          <a:p>
            <a:r>
              <a:rPr lang="ru-RU" sz="2400" b="1" dirty="0">
                <a:solidFill>
                  <a:srgbClr val="0070C0"/>
                </a:solidFill>
              </a:rPr>
              <a:t> </a:t>
            </a:r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b="1" dirty="0">
                <a:solidFill>
                  <a:srgbClr val="0070C0"/>
                </a:solidFill>
              </a:rPr>
              <a:t>Цель обучения ребенка с умеренной, тяжелой, глубокой умственной отсталостью с ТМНР:</a:t>
            </a:r>
            <a:r>
              <a:rPr lang="ru-RU" sz="2400" dirty="0">
                <a:solidFill>
                  <a:srgbClr val="0070C0"/>
                </a:solidFill>
              </a:rPr>
              <a:t> подготовить его к максимально возможной самостоятельной жизни, научить его обходиться без посторонней помощи в основных областях жизнедеятельности: передвижение, самообслуживание, проживание в быту, коммуникация, социально-эмоциональное взаимодействие, познание, труд и досуг.</a:t>
            </a:r>
          </a:p>
          <a:p>
            <a:r>
              <a:rPr lang="ru-RU" sz="2400" b="1" dirty="0">
                <a:solidFill>
                  <a:srgbClr val="0070C0"/>
                </a:solidFill>
              </a:rPr>
              <a:t> </a:t>
            </a:r>
            <a:endParaRPr lang="ru-RU" sz="2400" dirty="0">
              <a:solidFill>
                <a:srgbClr val="0070C0"/>
              </a:solidFill>
            </a:endParaRPr>
          </a:p>
          <a:p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5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35" y="451691"/>
            <a:ext cx="11986352" cy="504572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198454"/>
            <a:ext cx="1280728" cy="993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186422"/>
            <a:ext cx="1280728" cy="99344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80473" y="451691"/>
            <a:ext cx="1081638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Важнейшими задачами Программы являются:</a:t>
            </a:r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b="1" dirty="0"/>
              <a:t> </a:t>
            </a:r>
            <a:endParaRPr lang="ru-RU" sz="2400" dirty="0"/>
          </a:p>
          <a:p>
            <a:pPr lvl="0"/>
            <a:r>
              <a:rPr lang="ru-RU" sz="2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Обеспечение 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особой пространственной и временной организации образовательной среды с учетом функционального состояния центральной нервной системы и </a:t>
            </a:r>
            <a:r>
              <a:rPr lang="ru-RU" sz="25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нейродинамики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психических процессов обучающихся с интеллектуальными нарушениями.</a:t>
            </a:r>
          </a:p>
          <a:p>
            <a:pPr lvl="0"/>
            <a:r>
              <a:rPr lang="ru-RU" sz="2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Создание 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благоприятных условий для получения образования детьми с умеренной, тяжелой, глубокой умственной отсталостью с ТМНР, для коррекции нарушений развития и социальной адаптации, оказания ранней коррекционной помощи на основе специальных педагогических технологий и наиболее подходящих для этих детей методов и способов общения. </a:t>
            </a:r>
          </a:p>
          <a:p>
            <a:pPr lvl="0"/>
            <a:r>
              <a:rPr lang="ru-RU" sz="2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Развитие 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соответствии с их возрастными и индивидуальными особенностями и возможностями, развитие ребенка как субъекта отношений с самим собой, другими детьми, взрослыми и миром</a:t>
            </a:r>
            <a:r>
              <a:rPr lang="ru-RU" sz="2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укрепление физического и психического здоровья, психоэмоционального благополучия обучающихся.</a:t>
            </a:r>
          </a:p>
          <a:p>
            <a:pPr lvl="0"/>
            <a:endParaRPr lang="ru-RU" sz="2000" dirty="0">
              <a:solidFill>
                <a:srgbClr val="0070C0"/>
              </a:solidFill>
            </a:endParaRPr>
          </a:p>
          <a:p>
            <a:r>
              <a:rPr lang="ru-RU" sz="2400" b="1" dirty="0">
                <a:solidFill>
                  <a:srgbClr val="0070C0"/>
                </a:solidFill>
              </a:rPr>
              <a:t> </a:t>
            </a:r>
            <a:endParaRPr lang="ru-RU" sz="2400" dirty="0">
              <a:solidFill>
                <a:srgbClr val="0070C0"/>
              </a:solidFill>
            </a:endParaRPr>
          </a:p>
          <a:p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27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35" y="451691"/>
            <a:ext cx="11986352" cy="504572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198454"/>
            <a:ext cx="1280728" cy="993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59" y="186422"/>
            <a:ext cx="1280728" cy="99344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80473" y="451691"/>
            <a:ext cx="10816389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Важнейшими задачами Программы являются:</a:t>
            </a:r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b="1" dirty="0"/>
              <a:t> </a:t>
            </a:r>
            <a:endParaRPr lang="ru-RU" sz="2400" dirty="0"/>
          </a:p>
          <a:p>
            <a:pPr lvl="0"/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коррекционно-развивающей деятельности, направленной на компенсацию отклонений физического и психического здоровья.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Создание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комфорта для успешного взаимодействия всех субъектов образовательного процесса.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Максимально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возможное развитие всех видов детской деятельности (игровой, коммуникативной, трудовой, познавательной, продуктивной, музыкально-художественной).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Взаимодействие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семьями воспитанников для обеспечения психоэмоционального благополучия детей.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Оказание  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консультативной и психологической   помощи   родителям (законным представителям).</a:t>
            </a:r>
          </a:p>
          <a:p>
            <a:pPr lvl="0"/>
            <a:endParaRPr lang="ru-RU" sz="2000" dirty="0">
              <a:solidFill>
                <a:srgbClr val="0070C0"/>
              </a:solidFill>
            </a:endParaRPr>
          </a:p>
          <a:p>
            <a:r>
              <a:rPr lang="ru-RU" sz="2400" b="1" dirty="0">
                <a:solidFill>
                  <a:srgbClr val="0070C0"/>
                </a:solidFill>
              </a:rPr>
              <a:t> </a:t>
            </a:r>
            <a:endParaRPr lang="ru-RU" sz="2400" dirty="0">
              <a:solidFill>
                <a:srgbClr val="0070C0"/>
              </a:solidFill>
            </a:endParaRPr>
          </a:p>
          <a:p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58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35" y="198454"/>
            <a:ext cx="11986352" cy="6502597"/>
          </a:xfrm>
        </p:spPr>
        <p:txBody>
          <a:bodyPr anchor="t">
            <a:normAutofit fontScale="90000"/>
          </a:bodyPr>
          <a:lstStyle/>
          <a:p>
            <a:r>
              <a:rPr lang="ru-RU" sz="1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 в детском доме-интернате сформировано в соответствии со всеми образовательными областями и является психолого-педагогической поддержкой позитивной социализации ребенка. </a:t>
            </a:r>
            <a:r>
              <a:rPr lang="ru-RU" sz="2400" i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образовательного процесса ориентировано на развитие и коррекцию дошкольников с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умеренной, тяжелой, глубокой умственной отсталостью с ТМНР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их психофизических и индивидуальных особенностей, на максимально возможное формирование физических, личностных качеств детей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программных образовательных задач предусматривается не только в рамках непосредственно образовательной деятельности, но и в ходе режимных моментов — как в совместной деятельности взрослого и детей, так и в самостоятельной деятельности дошкольников. 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/>
              <a:t> </a:t>
            </a:r>
            <a:br>
              <a:rPr lang="ru-RU" sz="1800" dirty="0"/>
            </a:br>
            <a:r>
              <a:rPr lang="ru-RU" sz="1800" dirty="0" smtClean="0"/>
              <a:t>     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:\Users\User\Pictures\этикет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1272" y="0"/>
            <a:ext cx="1280728" cy="993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05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2326</TotalTime>
  <Words>625</Words>
  <Application>Microsoft Office PowerPoint</Application>
  <PresentationFormat>Широкоэкранный</PresentationFormat>
  <Paragraphs>108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Bookman Old Style</vt:lpstr>
      <vt:lpstr>Calibri</vt:lpstr>
      <vt:lpstr>Century Gothic</vt:lpstr>
      <vt:lpstr>Times New Roman</vt:lpstr>
      <vt:lpstr>Wingdings 3</vt:lpstr>
      <vt:lpstr>Сектор</vt:lpstr>
      <vt:lpstr>Ленинградское областное государственное стационарное   бюджетное учреждение социального обслуживания  «ПРИОЗЕРСКИЙ ДЕТСКИЙ ДОМ-ИНТЕРНАТ ДЛЯ УМСТВЕННО ОТСТАЛЫХ ДЕТЕЙ»  (ЛОГБУ «ПРИОЗЕРСКИЙ ДДИ)    КРАТКАЯ ПРЕЗЕНТАЦИЯ  АДАПТИРОВАННОЙ ОБЩЕОБРАЗОВАТЕЛЬНОЙ ПРОГРАММЫ ДОШКОЛЬНОГО ОБРАЗОВАНИЯ для детей с умственной отсталостью в возрасте от 4 до 8 лет   г. Приозерск   </vt:lpstr>
      <vt:lpstr>  </vt:lpstr>
      <vt:lpstr>  </vt:lpstr>
      <vt:lpstr>  </vt:lpstr>
      <vt:lpstr>  </vt:lpstr>
      <vt:lpstr>  </vt:lpstr>
      <vt:lpstr>  </vt:lpstr>
      <vt:lpstr>  </vt:lpstr>
      <vt:lpstr>                                                       Содержание образовательной деятельности в детском доме-интернате сформировано в соответствии со всеми образовательными областями и является психолого-педагогической поддержкой позитивной социализации ребенка.    Содержание образовательного процесса ориентировано на развитие и коррекцию дошкольников с умеренной, тяжелой, глубокой умственной отсталостью с ТМНР с учетом их психофизических и индивидуальных особенностей, на максимально возможное формирование физических, личностных качеств детей.   Решение программных образовательных задач предусматривается не только в рамках непосредственно образовательной деятельности, но и в ходе режимных моментов — как в совместной деятельности взрослого и детей, так и в самостоятельной деятельности дошкольников.             </vt:lpstr>
      <vt:lpstr>Презентация PowerPoint</vt:lpstr>
      <vt:lpstr>                                                       ЦЕЛЕВОЙ РАЗДЕЛ включает в себя:  Пояснительная записка: - общая характеристика АОП, - цели реализации АОП, - принципы и подходы к формированию АОП - описание основных образовательных потребностей детей дошкольного возраста с умеренной, тяжелой, глубокой умственной отсталостью с ТМНР, - психолого-педагогическая характеристика детей дошкольного возраста с умеренной, тяжелой, глубокой умственной отсталостью с ТМНР, - этапы обучения, - специальная индивидуальная программа развития (СИПР). Планируемые результаты освоения АОП. Оценивание качества образовательной деятельности по АОП.           </vt:lpstr>
      <vt:lpstr>                                                       СОДЕРЖАТЕЛЬНЫЙ   РАЗДЕЛ   представляет   общее   содержание   Программы, в который входит: Описание образовательной деятельности в соответствии с направлениями развития ребенка, представленными в образовательных областях: - ОБ «Социально-коммуникативное развитие», - ОБ «Познавательное развитие», - ОБ «Речевое развитие», - ОБ «Художественно-эстетическое развитие», - ОБ «Физическое развитие». Формы и содержание образовательной деятельности с детьми с умеренной, тяжелой, глубокой умственной отсталостью с ТМНР. Формы и содержание коррекционной работы с детьми с умеренной, тяжелой, глубокой умственной отсталостью с ТМНР. Технологии, методы и приемы обучения детей с умеренной, тяжелой, глубокой умственной отсталостью с ТМНР. Организация учебно-воспитательного и коррекционно-развивающего процесса в дошкольной группе для детей с умеренной, тяжелой, глубокой умственной отсталостью с ТМНР. Программа сотрудничества с семьей дошкольника с умеренной, тяжелой, глубокой умственной отсталостью с ТМНР. Часть программы, формируемая участниками образовательных отношений (парциальные программы): - Программа «Обучение игре», - Программа «Предметно-практическая деятельность», - Программа «Формирование навыков самообслуживания».         </vt:lpstr>
      <vt:lpstr>                                                      ОРГАНИЗАЦИОННЫЙ РАЗДЕЛ содержит описание материально – технического обеспечения Программы, обеспечения методическими материалами и средствами обучения и воспитания, включает распорядок и режим дня, а также особенности организации развивающей предметно – пространственной среды и др.:  Психолого-педагогические условия, обеспечивающие развитие ребенка.  Обеспечение методической литературой и средствами обучения и воспитания.  Особенности организации развивающей предметно-практической среды.  Материально-техническое обеспечение Программы.  Распорядок и режим дня.  Традиционные праздничные мероприятия.  Кадровые условия реализации программы.  Планирование образовательной деятельности.  Перечень литературных источников.         </vt:lpstr>
      <vt:lpstr>                                                      ПРОГРАММА СОТРУДНИЧЕСТВА С СЕМЬЕЙ ДОШКОЛЬНИКА  С УМЕРЕННОЙ, ТЯЖЕЛОЙ, ГЛУБОКОЙ УМСТВЕННОЙ ОТСТАЛОСТЬЮ С ТМНР  С целью вовлечения родителей воспитанников в единое образовательное пространство в ЛОГБУ «Приозерский ДДИ» разработана система сотрудничества с семьей, предполагающая проведение учреждением специальной работы по повышению психолого-педагогической компетентности родителей.  В процессе работы решаются следующие задачи:  психологическая поддержка семьи;  повышение осведомленности родителей (лиц, их заменяющих) об особенностях развития и специфических образовательных потребностях ребенка;  организация регулярного обмена информацией о ребенке, о ходе и результатах развивающего процесса;  организация участия родителей (лиц, их заменяющих) в досуговых мероприятиях.           </vt:lpstr>
      <vt:lpstr>                 АОП ДО предполагает различные формы сотрудничества с семьей  в разных направлениях взаимодействия:   </vt:lpstr>
      <vt:lpstr>                                                      В рамках системного взаимодействия с семьями воспитанников работают все специалисты детского дома-интерната.      Педагоги систематически оказывают родителям помощь в выявлении у детей положительных и отрицательных качеств личности, информируют родителей об изменениях психофизического состояния детей, их достижениях, способствуют самообразованию родителей, развивают у них стремление к самосовершенствованию, помогают в создании благоприятных и комфортных условий для развития «особенного» ребенка в семье, постоянно работают над единством педагогических требований в семье и детском доме.            </vt:lpstr>
      <vt:lpstr>                                                      Планируемые результаты  реализации программы сотрудничества с семьей   Вовлечение родителей в системное  взаимодействие в образовательном  и коррекционно-развивающем  процессах очень важно потому,  что это необходимо,  прежде всего,  для динамичного развития  самих детей, имеющих ТМНР.            </vt:lpstr>
      <vt:lpstr>                                                    Планируемые результаты  реализации программы сотрудничества с семьей  В процессе работы по программе сотрудничества с семьей у родителей (законных представителей) воспитанников ЛОГБУ «Приозерский ДДИ» ожидаются следующие личностные результаты:  * Принятие собственного ребенка как самостоятельной личности, его особенностей развития и восприятия окружающего мира, желание и умение видеть маленькие, но важные для ребенка, достижения; * Повышение осведомленности родителей (законных представителей) об особенностях развития и специфических образовательных потребностях ребенка с умственной отсталостью, с ТМНР;                                         * Повышение осведомленности родителей (законных                   представителей) о структуре и наполняемости  образовательного процесса,  о   понимании его значимости для их ребенка;             </vt:lpstr>
      <vt:lpstr>                                                    Планируемые результаты  реализации программы сотрудничества с семьей  В процессе работы по программе сотрудничества с семьей у родителей (законных представителей) воспитанников ЛОГБУ «Приозерский ДДИ» ожидаются следующие личностные результаты:  * Понимание важности и принятие необходимости обеспечения единых требований к ребенку в семье (месте постоянного проживания) и в образовательной организации;  * Повышение активности родителей (законных представителей) в вопросах сотрудничества со специалистами детского дома: - активный обмен информацией о различных аспектах жизни ребенка (с воспитателем, специалистами); - активное участие в разработке, планировании и проведении мероприятий по досуговой деятельности;  * Расширение круга общения среди родителей воспитанников учреждения.     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ПАРАШЮТ</dc:title>
  <dc:creator>Пользователь</dc:creator>
  <cp:lastModifiedBy>Админ</cp:lastModifiedBy>
  <cp:revision>162</cp:revision>
  <dcterms:created xsi:type="dcterms:W3CDTF">2018-12-18T13:15:36Z</dcterms:created>
  <dcterms:modified xsi:type="dcterms:W3CDTF">2019-05-13T12:21:13Z</dcterms:modified>
</cp:coreProperties>
</file>